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Lst>
  <p:notesMasterIdLst>
    <p:notesMasterId r:id="rId11"/>
  </p:notesMasterIdLst>
  <p:sldIdLst>
    <p:sldId id="256" r:id="rId2"/>
    <p:sldId id="257" r:id="rId3"/>
    <p:sldId id="263" r:id="rId4"/>
    <p:sldId id="262" r:id="rId5"/>
    <p:sldId id="264" r:id="rId6"/>
    <p:sldId id="261" r:id="rId7"/>
    <p:sldId id="266" r:id="rId8"/>
    <p:sldId id="260"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70155" autoAdjust="0"/>
  </p:normalViewPr>
  <p:slideViewPr>
    <p:cSldViewPr snapToGrid="0">
      <p:cViewPr varScale="1">
        <p:scale>
          <a:sx n="77" d="100"/>
          <a:sy n="77" d="100"/>
        </p:scale>
        <p:origin x="1256" y="6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38737B-4139-441A-8FC0-F0F62F8B7C8F}" type="datetimeFigureOut">
              <a:rPr lang="en-US" smtClean="0"/>
              <a:t>7/14/2024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EFB7C7-6E03-444A-A6A2-0AE2F0F13C76}" type="slidenum">
              <a:rPr lang="en-US" smtClean="0"/>
              <a:t>‹#›</a:t>
            </a:fld>
            <a:endParaRPr lang="en-US"/>
          </a:p>
        </p:txBody>
      </p:sp>
    </p:spTree>
    <p:extLst>
      <p:ext uri="{BB962C8B-B14F-4D97-AF65-F5344CB8AC3E}">
        <p14:creationId xmlns:p14="http://schemas.microsoft.com/office/powerpoint/2010/main" val="29346176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presentation for group # 3 and we decided to complete the second group project option regarding regression analysis and business insight extraction with publicly accessible Airbnb data for new York city. </a:t>
            </a:r>
          </a:p>
        </p:txBody>
      </p:sp>
      <p:sp>
        <p:nvSpPr>
          <p:cNvPr id="4" name="Slide Number Placeholder 3"/>
          <p:cNvSpPr>
            <a:spLocks noGrp="1"/>
          </p:cNvSpPr>
          <p:nvPr>
            <p:ph type="sldNum" sz="quarter" idx="5"/>
          </p:nvPr>
        </p:nvSpPr>
        <p:spPr/>
        <p:txBody>
          <a:bodyPr/>
          <a:lstStyle/>
          <a:p>
            <a:fld id="{F4EFB7C7-6E03-444A-A6A2-0AE2F0F13C76}" type="slidenum">
              <a:rPr lang="en-US" smtClean="0"/>
              <a:t>1</a:t>
            </a:fld>
            <a:endParaRPr lang="en-US"/>
          </a:p>
        </p:txBody>
      </p:sp>
    </p:spTree>
    <p:extLst>
      <p:ext uri="{BB962C8B-B14F-4D97-AF65-F5344CB8AC3E}">
        <p14:creationId xmlns:p14="http://schemas.microsoft.com/office/powerpoint/2010/main" val="13380695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breakdown of the tasks to complete this group project and who completed each step. </a:t>
            </a:r>
          </a:p>
        </p:txBody>
      </p:sp>
      <p:sp>
        <p:nvSpPr>
          <p:cNvPr id="4" name="Slide Number Placeholder 3"/>
          <p:cNvSpPr>
            <a:spLocks noGrp="1"/>
          </p:cNvSpPr>
          <p:nvPr>
            <p:ph type="sldNum" sz="quarter" idx="5"/>
          </p:nvPr>
        </p:nvSpPr>
        <p:spPr/>
        <p:txBody>
          <a:bodyPr/>
          <a:lstStyle/>
          <a:p>
            <a:fld id="{F4EFB7C7-6E03-444A-A6A2-0AE2F0F13C76}" type="slidenum">
              <a:rPr lang="en-US" smtClean="0"/>
              <a:t>2</a:t>
            </a:fld>
            <a:endParaRPr lang="en-US"/>
          </a:p>
        </p:txBody>
      </p:sp>
    </p:spTree>
    <p:extLst>
      <p:ext uri="{BB962C8B-B14F-4D97-AF65-F5344CB8AC3E}">
        <p14:creationId xmlns:p14="http://schemas.microsoft.com/office/powerpoint/2010/main" val="3393516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key findings that will be covered in this presentation. </a:t>
            </a:r>
          </a:p>
        </p:txBody>
      </p:sp>
      <p:sp>
        <p:nvSpPr>
          <p:cNvPr id="4" name="Slide Number Placeholder 3"/>
          <p:cNvSpPr>
            <a:spLocks noGrp="1"/>
          </p:cNvSpPr>
          <p:nvPr>
            <p:ph type="sldNum" sz="quarter" idx="5"/>
          </p:nvPr>
        </p:nvSpPr>
        <p:spPr/>
        <p:txBody>
          <a:bodyPr/>
          <a:lstStyle/>
          <a:p>
            <a:fld id="{F4EFB7C7-6E03-444A-A6A2-0AE2F0F13C76}" type="slidenum">
              <a:rPr lang="en-US" smtClean="0"/>
              <a:t>3</a:t>
            </a:fld>
            <a:endParaRPr lang="en-US"/>
          </a:p>
        </p:txBody>
      </p:sp>
    </p:spTree>
    <p:extLst>
      <p:ext uri="{BB962C8B-B14F-4D97-AF65-F5344CB8AC3E}">
        <p14:creationId xmlns:p14="http://schemas.microsoft.com/office/powerpoint/2010/main" val="33388674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the top five hosts with the most reviews. While these top five hosts have a lot of reviews it can be both a good or bad thing for the hosts depending on the content of the reviews. For instance, Maya has the most total reviews at 227, does this mean that Maya is the best host out of all the hosts in the data set? Not necessarily. If the majority of the reviews are negative, then Maya is going to have a harder time getting people to book at her </a:t>
            </a:r>
            <a:r>
              <a:rPr lang="en-US" dirty="0" err="1"/>
              <a:t>Airbnbs</a:t>
            </a:r>
            <a:r>
              <a:rPr lang="en-US" dirty="0"/>
              <a:t>. On the other hand, if Maya’s reviews are mostly positive then Maya is likely going to find her </a:t>
            </a:r>
            <a:r>
              <a:rPr lang="en-US" dirty="0" err="1"/>
              <a:t>Airbnbs</a:t>
            </a:r>
            <a:r>
              <a:rPr lang="en-US" dirty="0"/>
              <a:t> being booked more frequently. </a:t>
            </a:r>
          </a:p>
          <a:p>
            <a:endParaRPr lang="en-US" dirty="0"/>
          </a:p>
          <a:p>
            <a:r>
              <a:rPr lang="en-US" dirty="0"/>
              <a:t>However, there are many factors that go into reviews – did the consumer write a review unprompted? was the consumer asked to write a review? When a consumer leaves a review, it is often on a scale of 1-5 with 5 being the best and 1 being the worst – how individuals grade the review can vary even if they have a similar experience – one may leave a 5 star review while the other may leave a 3 star review saying it was an average experience.  </a:t>
            </a:r>
          </a:p>
          <a:p>
            <a:endParaRPr lang="en-US" dirty="0"/>
          </a:p>
          <a:p>
            <a:r>
              <a:rPr lang="en-US" dirty="0"/>
              <a:t>Total number of reviews is important as it provides the consumer and host with more data points to pull from but the actual content of the reviews need to be taken into consideration when making Airbnb selections in New York City. </a:t>
            </a:r>
          </a:p>
        </p:txBody>
      </p:sp>
      <p:sp>
        <p:nvSpPr>
          <p:cNvPr id="4" name="Slide Number Placeholder 3"/>
          <p:cNvSpPr>
            <a:spLocks noGrp="1"/>
          </p:cNvSpPr>
          <p:nvPr>
            <p:ph type="sldNum" sz="quarter" idx="5"/>
          </p:nvPr>
        </p:nvSpPr>
        <p:spPr/>
        <p:txBody>
          <a:bodyPr/>
          <a:lstStyle/>
          <a:p>
            <a:fld id="{F4EFB7C7-6E03-444A-A6A2-0AE2F0F13C76}" type="slidenum">
              <a:rPr lang="en-US" smtClean="0"/>
              <a:t>4</a:t>
            </a:fld>
            <a:endParaRPr lang="en-US"/>
          </a:p>
        </p:txBody>
      </p:sp>
    </p:spTree>
    <p:extLst>
      <p:ext uri="{BB962C8B-B14F-4D97-AF65-F5344CB8AC3E}">
        <p14:creationId xmlns:p14="http://schemas.microsoft.com/office/powerpoint/2010/main" val="41856881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look at the average number of reviews by month we end up with a different list of hosts. These ten hosts can be considered the busiest as One they are receiving reviews of their </a:t>
            </a:r>
            <a:r>
              <a:rPr lang="en-US" dirty="0" err="1"/>
              <a:t>Airbnbs</a:t>
            </a:r>
            <a:r>
              <a:rPr lang="en-US" dirty="0"/>
              <a:t> multiple times a week or on an almost daily basis like Louann who receives on average almost 21 reviews a month. Not only are these top ten host receiving a high number of reviews each month but based on the ANOVA analysis we can see that price, location, and availability are statistically significant based on the p-value to the number of average reviews per month for these hosts. This implies that these ten hosts have competitive value and services that consumers are willing to pay money for. </a:t>
            </a:r>
          </a:p>
        </p:txBody>
      </p:sp>
      <p:sp>
        <p:nvSpPr>
          <p:cNvPr id="4" name="Slide Number Placeholder 3"/>
          <p:cNvSpPr>
            <a:spLocks noGrp="1"/>
          </p:cNvSpPr>
          <p:nvPr>
            <p:ph type="sldNum" sz="quarter" idx="5"/>
          </p:nvPr>
        </p:nvSpPr>
        <p:spPr/>
        <p:txBody>
          <a:bodyPr/>
          <a:lstStyle/>
          <a:p>
            <a:fld id="{F4EFB7C7-6E03-444A-A6A2-0AE2F0F13C76}" type="slidenum">
              <a:rPr lang="en-US" smtClean="0"/>
              <a:t>5</a:t>
            </a:fld>
            <a:endParaRPr lang="en-US"/>
          </a:p>
        </p:txBody>
      </p:sp>
    </p:spTree>
    <p:extLst>
      <p:ext uri="{BB962C8B-B14F-4D97-AF65-F5344CB8AC3E}">
        <p14:creationId xmlns:p14="http://schemas.microsoft.com/office/powerpoint/2010/main" val="2853770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it comes to average price of new York city neighborhoods, we can see that Manhattan is the most expensive at $146, then Brooklyn at $106, Staten Island at $89.20, Queens at $88.90 and the most inexpensive on average is the Bronx at $77.40.</a:t>
            </a:r>
          </a:p>
        </p:txBody>
      </p:sp>
      <p:sp>
        <p:nvSpPr>
          <p:cNvPr id="4" name="Slide Number Placeholder 3"/>
          <p:cNvSpPr>
            <a:spLocks noGrp="1"/>
          </p:cNvSpPr>
          <p:nvPr>
            <p:ph type="sldNum" sz="quarter" idx="5"/>
          </p:nvPr>
        </p:nvSpPr>
        <p:spPr/>
        <p:txBody>
          <a:bodyPr/>
          <a:lstStyle/>
          <a:p>
            <a:fld id="{F4EFB7C7-6E03-444A-A6A2-0AE2F0F13C76}" type="slidenum">
              <a:rPr lang="en-US" smtClean="0"/>
              <a:t>6</a:t>
            </a:fld>
            <a:endParaRPr lang="en-US"/>
          </a:p>
        </p:txBody>
      </p:sp>
    </p:spTree>
    <p:extLst>
      <p:ext uri="{BB962C8B-B14F-4D97-AF65-F5344CB8AC3E}">
        <p14:creationId xmlns:p14="http://schemas.microsoft.com/office/powerpoint/2010/main" val="4047562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look at Manhattan and Brooklyn which on average are the two most expensive places to stay in an Airbnb in New York City, how much of a price difference is there for similar listings? On average staying at an Airbnb in Brooklyn is about $40.25 cheaper than the </a:t>
            </a:r>
            <a:r>
              <a:rPr lang="en-US" dirty="0" err="1"/>
              <a:t>Airbnbs</a:t>
            </a:r>
            <a:r>
              <a:rPr lang="en-US" dirty="0"/>
              <a:t> in Manhattan. One likely reason Brooklyn is less expensive than Manhattan is that Manhattan has many tourist attractions like Times Square. The next slide will provide a visual representation of this as well a visual representation of the average price of </a:t>
            </a:r>
            <a:r>
              <a:rPr lang="en-US" dirty="0" err="1"/>
              <a:t>Airbnbs</a:t>
            </a:r>
            <a:r>
              <a:rPr lang="en-US" dirty="0"/>
              <a:t> for all New York City neighborhoods. </a:t>
            </a:r>
          </a:p>
        </p:txBody>
      </p:sp>
      <p:sp>
        <p:nvSpPr>
          <p:cNvPr id="4" name="Slide Number Placeholder 3"/>
          <p:cNvSpPr>
            <a:spLocks noGrp="1"/>
          </p:cNvSpPr>
          <p:nvPr>
            <p:ph type="sldNum" sz="quarter" idx="5"/>
          </p:nvPr>
        </p:nvSpPr>
        <p:spPr/>
        <p:txBody>
          <a:bodyPr/>
          <a:lstStyle/>
          <a:p>
            <a:fld id="{F4EFB7C7-6E03-444A-A6A2-0AE2F0F13C76}" type="slidenum">
              <a:rPr lang="en-US" smtClean="0"/>
              <a:t>7</a:t>
            </a:fld>
            <a:endParaRPr lang="en-US"/>
          </a:p>
        </p:txBody>
      </p:sp>
    </p:spTree>
    <p:extLst>
      <p:ext uri="{BB962C8B-B14F-4D97-AF65-F5344CB8AC3E}">
        <p14:creationId xmlns:p14="http://schemas.microsoft.com/office/powerpoint/2010/main" val="1557315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a heatmap we can create a visual representation of the average price of an Airbnb based on location. Dark purple areas are the least expensive while orange and yellow areas are more expensive. The picture on the right is a map of new York city and because there are so many </a:t>
            </a:r>
            <a:r>
              <a:rPr lang="en-US" dirty="0" err="1"/>
              <a:t>Airbnbs</a:t>
            </a:r>
            <a:r>
              <a:rPr lang="en-US" dirty="0"/>
              <a:t> within new York city, the heatmap creates a close outline of the map on the right From the heatmap we can see that Manhattan generally has the most expensive </a:t>
            </a:r>
            <a:r>
              <a:rPr lang="en-US" dirty="0" err="1"/>
              <a:t>Airbnbs</a:t>
            </a:r>
            <a:r>
              <a:rPr lang="en-US" dirty="0"/>
              <a:t> which makes sense as Manhattan is home to many tourist attractions like the Statue of Liberty, Empire state Building, and Central Park.  Depending on what one wants to do in new York city it may make more sense to stay in a Airbnb in Queens or Brooklyn where the cost of the Airbnb on average is cheaper and one is still centrally located to commute to different attractions. </a:t>
            </a:r>
          </a:p>
        </p:txBody>
      </p:sp>
      <p:sp>
        <p:nvSpPr>
          <p:cNvPr id="4" name="Slide Number Placeholder 3"/>
          <p:cNvSpPr>
            <a:spLocks noGrp="1"/>
          </p:cNvSpPr>
          <p:nvPr>
            <p:ph type="sldNum" sz="quarter" idx="5"/>
          </p:nvPr>
        </p:nvSpPr>
        <p:spPr/>
        <p:txBody>
          <a:bodyPr/>
          <a:lstStyle/>
          <a:p>
            <a:fld id="{F4EFB7C7-6E03-444A-A6A2-0AE2F0F13C76}" type="slidenum">
              <a:rPr lang="en-US" smtClean="0"/>
              <a:t>8</a:t>
            </a:fld>
            <a:endParaRPr lang="en-US"/>
          </a:p>
        </p:txBody>
      </p:sp>
    </p:spTree>
    <p:extLst>
      <p:ext uri="{BB962C8B-B14F-4D97-AF65-F5344CB8AC3E}">
        <p14:creationId xmlns:p14="http://schemas.microsoft.com/office/powerpoint/2010/main" val="19191580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Price of private rooms are on average about $19.73 cheaper than shared rooms. However, this data is skewed as there is about 23,000 data points for private room data whereas shared room data only has about 200 data points. This data skewness makes sense as generally speaking most people do not want to share rooms where they sleep and get ready in the morning with people they do not know. Another potential reason for the skewness in this data is that </a:t>
            </a:r>
            <a:r>
              <a:rPr lang="en-US" dirty="0" err="1"/>
              <a:t>Airbnbs</a:t>
            </a:r>
            <a:r>
              <a:rPr lang="en-US" dirty="0"/>
              <a:t> may not normally offer shared rooms. </a:t>
            </a:r>
          </a:p>
        </p:txBody>
      </p:sp>
      <p:sp>
        <p:nvSpPr>
          <p:cNvPr id="4" name="Slide Number Placeholder 3"/>
          <p:cNvSpPr>
            <a:spLocks noGrp="1"/>
          </p:cNvSpPr>
          <p:nvPr>
            <p:ph type="sldNum" sz="quarter" idx="5"/>
          </p:nvPr>
        </p:nvSpPr>
        <p:spPr/>
        <p:txBody>
          <a:bodyPr/>
          <a:lstStyle/>
          <a:p>
            <a:fld id="{F4EFB7C7-6E03-444A-A6A2-0AE2F0F13C76}" type="slidenum">
              <a:rPr lang="en-US" smtClean="0"/>
              <a:t>9</a:t>
            </a:fld>
            <a:endParaRPr lang="en-US"/>
          </a:p>
        </p:txBody>
      </p:sp>
    </p:spTree>
    <p:extLst>
      <p:ext uri="{BB962C8B-B14F-4D97-AF65-F5344CB8AC3E}">
        <p14:creationId xmlns:p14="http://schemas.microsoft.com/office/powerpoint/2010/main" val="3365137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D2BCDE-8D90-422C-A41D-9D542891ACF3}" type="datetimeFigureOut">
              <a:rPr lang="en-US" smtClean="0"/>
              <a:t>7/14/2024</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551253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D2BCDE-8D90-422C-A41D-9D542891ACF3}" type="datetimeFigureOut">
              <a:rPr lang="en-US" smtClean="0"/>
              <a:t>7/14/2024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28512511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D2BCDE-8D90-422C-A41D-9D542891ACF3}"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7023148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D2BCDE-8D90-422C-A41D-9D542891ACF3}"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3740640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D2BCDE-8D90-422C-A41D-9D542891ACF3}"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12973344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D2BCDE-8D90-422C-A41D-9D542891ACF3}"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3442827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D2BCDE-8D90-422C-A41D-9D542891ACF3}"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28033698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D2BCDE-8D90-422C-A41D-9D542891ACF3}"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15873137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D2BCDE-8D90-422C-A41D-9D542891ACF3}"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414783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D2BCDE-8D90-422C-A41D-9D542891ACF3}"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3017276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D2BCDE-8D90-422C-A41D-9D542891ACF3}"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17448914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D2BCDE-8D90-422C-A41D-9D542891ACF3}" type="datetimeFigureOut">
              <a:rPr lang="en-US" smtClean="0"/>
              <a:t>7/14/2024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2195432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D2BCDE-8D90-422C-A41D-9D542891ACF3}" type="datetimeFigureOut">
              <a:rPr lang="en-US" smtClean="0"/>
              <a:t>7/14/2024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734487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D2BCDE-8D90-422C-A41D-9D542891ACF3}" type="datetimeFigureOut">
              <a:rPr lang="en-US" smtClean="0"/>
              <a:t>7/14/2024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18363081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D2BCDE-8D90-422C-A41D-9D542891ACF3}" type="datetimeFigureOut">
              <a:rPr lang="en-US" smtClean="0"/>
              <a:t>7/14/2024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2725406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D2BCDE-8D90-422C-A41D-9D542891ACF3}" type="datetimeFigureOut">
              <a:rPr lang="en-US" smtClean="0"/>
              <a:t>7/14/2024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31386325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D2BCDE-8D90-422C-A41D-9D542891ACF3}" type="datetimeFigureOut">
              <a:rPr lang="en-US" smtClean="0"/>
              <a:t>7/14/2024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E3E61-BDE2-489F-B377-184C31D77BD3}" type="slidenum">
              <a:rPr lang="en-US" smtClean="0"/>
              <a:t>‹#›</a:t>
            </a:fld>
            <a:endParaRPr lang="en-US"/>
          </a:p>
        </p:txBody>
      </p:sp>
    </p:spTree>
    <p:extLst>
      <p:ext uri="{BB962C8B-B14F-4D97-AF65-F5344CB8AC3E}">
        <p14:creationId xmlns:p14="http://schemas.microsoft.com/office/powerpoint/2010/main" val="37909171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5D2BCDE-8D90-422C-A41D-9D542891ACF3}" type="datetimeFigureOut">
              <a:rPr lang="en-US" smtClean="0"/>
              <a:t>7/14/2024</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7DE3E61-BDE2-489F-B377-184C31D77BD3}" type="slidenum">
              <a:rPr lang="en-US" smtClean="0"/>
              <a:t>‹#›</a:t>
            </a:fld>
            <a:endParaRPr lang="en-US"/>
          </a:p>
        </p:txBody>
      </p:sp>
    </p:spTree>
    <p:extLst>
      <p:ext uri="{BB962C8B-B14F-4D97-AF65-F5344CB8AC3E}">
        <p14:creationId xmlns:p14="http://schemas.microsoft.com/office/powerpoint/2010/main" val="2515059385"/>
      </p:ext>
    </p:extLst>
  </p:cSld>
  <p:clrMap bg1="lt1" tx1="dk1" bg2="lt2" tx2="dk2" accent1="accent1" accent2="accent2" accent3="accent3" accent4="accent4" accent5="accent5" accent6="accent6" hlink="hlink" folHlink="folHlink"/>
  <p:sldLayoutIdLst>
    <p:sldLayoutId id="2147483830" r:id="rId1"/>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 id="2147483842" r:id="rId13"/>
    <p:sldLayoutId id="2147483843" r:id="rId14"/>
    <p:sldLayoutId id="2147483844" r:id="rId15"/>
    <p:sldLayoutId id="2147483845" r:id="rId16"/>
    <p:sldLayoutId id="2147483846"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B3887-01BA-E51D-5A76-248144A2CFC8}"/>
              </a:ext>
            </a:extLst>
          </p:cNvPr>
          <p:cNvSpPr>
            <a:spLocks noGrp="1"/>
          </p:cNvSpPr>
          <p:nvPr>
            <p:ph type="ctrTitle"/>
          </p:nvPr>
        </p:nvSpPr>
        <p:spPr>
          <a:xfrm>
            <a:off x="994179" y="503227"/>
            <a:ext cx="10819377" cy="3006736"/>
          </a:xfrm>
        </p:spPr>
        <p:txBody>
          <a:bodyPr>
            <a:normAutofit/>
          </a:bodyPr>
          <a:lstStyle/>
          <a:p>
            <a:r>
              <a:rPr lang="en-US" sz="4000" b="0" i="0" dirty="0">
                <a:effectLst/>
                <a:latin typeface="Arial" panose="020B0604020202020204" pitchFamily="34" charset="0"/>
              </a:rPr>
              <a:t>Group Project II: Regression Analysis and Business Insight Extraction with Publicly Accessible Airbnb Data</a:t>
            </a:r>
            <a:br>
              <a:rPr lang="en-US" dirty="0"/>
            </a:br>
            <a:endParaRPr lang="en-US" dirty="0"/>
          </a:p>
        </p:txBody>
      </p:sp>
      <p:sp>
        <p:nvSpPr>
          <p:cNvPr id="3" name="Subtitle 2">
            <a:extLst>
              <a:ext uri="{FF2B5EF4-FFF2-40B4-BE49-F238E27FC236}">
                <a16:creationId xmlns:a16="http://schemas.microsoft.com/office/drawing/2014/main" id="{1A3C378F-47A7-0E3C-D9B6-68A048128D29}"/>
              </a:ext>
            </a:extLst>
          </p:cNvPr>
          <p:cNvSpPr>
            <a:spLocks noGrp="1"/>
          </p:cNvSpPr>
          <p:nvPr>
            <p:ph type="subTitle" idx="1"/>
          </p:nvPr>
        </p:nvSpPr>
        <p:spPr/>
        <p:txBody>
          <a:bodyPr/>
          <a:lstStyle/>
          <a:p>
            <a:r>
              <a:rPr lang="en-US" dirty="0"/>
              <a:t>By Chandima Attanayake, Ryan Boyle, Evan Avelluto, Nicole Minor, Hannah Orazem (Group #3)</a:t>
            </a:r>
          </a:p>
        </p:txBody>
      </p:sp>
      <p:pic>
        <p:nvPicPr>
          <p:cNvPr id="14" name="Audio 13">
            <a:hlinkClick r:id="" action="ppaction://media"/>
            <a:extLst>
              <a:ext uri="{FF2B5EF4-FFF2-40B4-BE49-F238E27FC236}">
                <a16:creationId xmlns:a16="http://schemas.microsoft.com/office/drawing/2014/main" id="{C6EEED6E-2CE5-4934-C167-80FCE8DB04F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84309672"/>
      </p:ext>
    </p:extLst>
  </p:cSld>
  <p:clrMapOvr>
    <a:masterClrMapping/>
  </p:clrMapOvr>
  <mc:AlternateContent xmlns:mc="http://schemas.openxmlformats.org/markup-compatibility/2006">
    <mc:Choice xmlns:p14="http://schemas.microsoft.com/office/powerpoint/2010/main" Requires="p14">
      <p:transition spd="slow" p14:dur="2000" advTm="16223"/>
    </mc:Choice>
    <mc:Fallback>
      <p:transition spd="slow" advTm="162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1E217-F296-C4A0-2321-FACA74030942}"/>
              </a:ext>
            </a:extLst>
          </p:cNvPr>
          <p:cNvSpPr>
            <a:spLocks noGrp="1"/>
          </p:cNvSpPr>
          <p:nvPr>
            <p:ph type="title"/>
          </p:nvPr>
        </p:nvSpPr>
        <p:spPr>
          <a:xfrm>
            <a:off x="1086643" y="914400"/>
            <a:ext cx="10018713" cy="1752599"/>
          </a:xfrm>
        </p:spPr>
        <p:txBody>
          <a:bodyPr/>
          <a:lstStyle/>
          <a:p>
            <a:r>
              <a:rPr lang="en-US" dirty="0"/>
              <a:t>Breakdown of Tasks</a:t>
            </a:r>
          </a:p>
        </p:txBody>
      </p:sp>
      <p:sp>
        <p:nvSpPr>
          <p:cNvPr id="3" name="Content Placeholder 2">
            <a:extLst>
              <a:ext uri="{FF2B5EF4-FFF2-40B4-BE49-F238E27FC236}">
                <a16:creationId xmlns:a16="http://schemas.microsoft.com/office/drawing/2014/main" id="{9AB1E73C-B922-D513-9BDB-5824F7DFD26B}"/>
              </a:ext>
            </a:extLst>
          </p:cNvPr>
          <p:cNvSpPr>
            <a:spLocks noGrp="1"/>
          </p:cNvSpPr>
          <p:nvPr>
            <p:ph idx="1"/>
          </p:nvPr>
        </p:nvSpPr>
        <p:spPr/>
        <p:txBody>
          <a:bodyPr/>
          <a:lstStyle/>
          <a:p>
            <a:pPr fontAlgn="base">
              <a:buFont typeface="+mj-lt"/>
              <a:buAutoNum type="arabicPeriod"/>
            </a:pPr>
            <a:r>
              <a:rPr lang="en-US" sz="1800" b="0" i="0" dirty="0">
                <a:effectLst/>
                <a:latin typeface="Aptos" panose="020B0004020202020204" pitchFamily="34" charset="0"/>
              </a:rPr>
              <a:t>Data Preprocessing and Transformations: Chandima Attanayake</a:t>
            </a:r>
          </a:p>
          <a:p>
            <a:pPr fontAlgn="base">
              <a:buFont typeface="+mj-lt"/>
              <a:buAutoNum type="arabicPeriod"/>
            </a:pPr>
            <a:r>
              <a:rPr lang="en-US" sz="1800" b="0" i="0" dirty="0">
                <a:effectLst/>
                <a:latin typeface="Aptos" panose="020B0004020202020204" pitchFamily="34" charset="0"/>
              </a:rPr>
              <a:t>Data Analysis Part 1 (Bullet Points 1-3): Ryan Boyle</a:t>
            </a:r>
          </a:p>
          <a:p>
            <a:pPr fontAlgn="base">
              <a:buFont typeface="+mj-lt"/>
              <a:buAutoNum type="arabicPeriod"/>
            </a:pPr>
            <a:r>
              <a:rPr lang="en-US" sz="1800" b="0" i="0" dirty="0">
                <a:effectLst/>
                <a:latin typeface="Aptos" panose="020B0004020202020204" pitchFamily="34" charset="0"/>
              </a:rPr>
              <a:t>Data Analysis Part 2 (Bullet Points 4-6): Evan Avelluto</a:t>
            </a:r>
          </a:p>
          <a:p>
            <a:pPr fontAlgn="base">
              <a:buFont typeface="+mj-lt"/>
              <a:buAutoNum type="arabicPeriod"/>
            </a:pPr>
            <a:r>
              <a:rPr lang="en-US" sz="1800" b="0" i="0" dirty="0">
                <a:effectLst/>
                <a:latin typeface="Aptos" panose="020B0004020202020204" pitchFamily="34" charset="0"/>
              </a:rPr>
              <a:t>Compile Report and Analysis: Hannah Orazem</a:t>
            </a:r>
          </a:p>
          <a:p>
            <a:pPr fontAlgn="base">
              <a:buFont typeface="+mj-lt"/>
              <a:buAutoNum type="arabicPeriod"/>
            </a:pPr>
            <a:r>
              <a:rPr lang="en-US" sz="1800" b="0" i="0" dirty="0">
                <a:effectLst/>
                <a:latin typeface="Aptos" panose="020B0004020202020204" pitchFamily="34" charset="0"/>
              </a:rPr>
              <a:t>Create and Narrate Presentation and Submit: Nicole Minor</a:t>
            </a:r>
          </a:p>
        </p:txBody>
      </p:sp>
      <p:pic>
        <p:nvPicPr>
          <p:cNvPr id="22" name="Audio 21">
            <a:hlinkClick r:id="" action="ppaction://media"/>
            <a:extLst>
              <a:ext uri="{FF2B5EF4-FFF2-40B4-BE49-F238E27FC236}">
                <a16:creationId xmlns:a16="http://schemas.microsoft.com/office/drawing/2014/main" id="{A1919E2F-291C-2FB4-0A65-3B70598A079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61872949"/>
      </p:ext>
    </p:extLst>
  </p:cSld>
  <p:clrMapOvr>
    <a:masterClrMapping/>
  </p:clrMapOvr>
  <mc:AlternateContent xmlns:mc="http://schemas.openxmlformats.org/markup-compatibility/2006">
    <mc:Choice xmlns:p14="http://schemas.microsoft.com/office/powerpoint/2010/main" Requires="p14">
      <p:transition spd="slow" p14:dur="2000" advTm="7435"/>
    </mc:Choice>
    <mc:Fallback>
      <p:transition spd="slow" advTm="7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D716A-C6DC-A718-73C7-53AC7F16F259}"/>
              </a:ext>
            </a:extLst>
          </p:cNvPr>
          <p:cNvSpPr>
            <a:spLocks noGrp="1"/>
          </p:cNvSpPr>
          <p:nvPr>
            <p:ph type="title"/>
          </p:nvPr>
        </p:nvSpPr>
        <p:spPr/>
        <p:txBody>
          <a:bodyPr/>
          <a:lstStyle/>
          <a:p>
            <a:r>
              <a:rPr lang="en-US" dirty="0"/>
              <a:t>Key Findings</a:t>
            </a:r>
          </a:p>
        </p:txBody>
      </p:sp>
      <p:sp>
        <p:nvSpPr>
          <p:cNvPr id="3" name="Content Placeholder 2">
            <a:extLst>
              <a:ext uri="{FF2B5EF4-FFF2-40B4-BE49-F238E27FC236}">
                <a16:creationId xmlns:a16="http://schemas.microsoft.com/office/drawing/2014/main" id="{B1A56ACC-199E-71AA-44CA-A3B7302890CC}"/>
              </a:ext>
            </a:extLst>
          </p:cNvPr>
          <p:cNvSpPr>
            <a:spLocks noGrp="1"/>
          </p:cNvSpPr>
          <p:nvPr>
            <p:ph idx="1"/>
          </p:nvPr>
        </p:nvSpPr>
        <p:spPr/>
        <p:txBody>
          <a:bodyPr>
            <a:normAutofit/>
          </a:bodyPr>
          <a:lstStyle/>
          <a:p>
            <a:r>
              <a:rPr lang="en-US" dirty="0"/>
              <a:t> Top 5 Hosts with the most reviews</a:t>
            </a:r>
          </a:p>
          <a:p>
            <a:r>
              <a:rPr lang="en-US" dirty="0"/>
              <a:t>Busiest Host and Why</a:t>
            </a:r>
          </a:p>
          <a:p>
            <a:r>
              <a:rPr lang="en-US" dirty="0"/>
              <a:t>Average price of New York City Neighborhoods</a:t>
            </a:r>
          </a:p>
          <a:p>
            <a:r>
              <a:rPr lang="en-US" dirty="0"/>
              <a:t>Price differences between Manhattan and Brooklyn for similar listings</a:t>
            </a:r>
          </a:p>
          <a:p>
            <a:r>
              <a:rPr lang="en-US" dirty="0"/>
              <a:t>Price Based on Location</a:t>
            </a:r>
          </a:p>
          <a:p>
            <a:r>
              <a:rPr lang="en-US" dirty="0"/>
              <a:t>Price differences between shared and private rooms </a:t>
            </a:r>
          </a:p>
          <a:p>
            <a:endParaRPr lang="en-US" dirty="0"/>
          </a:p>
        </p:txBody>
      </p:sp>
      <p:pic>
        <p:nvPicPr>
          <p:cNvPr id="7" name="Audio 6">
            <a:hlinkClick r:id="" action="ppaction://media"/>
            <a:extLst>
              <a:ext uri="{FF2B5EF4-FFF2-40B4-BE49-F238E27FC236}">
                <a16:creationId xmlns:a16="http://schemas.microsoft.com/office/drawing/2014/main" id="{2C5250E6-C3B0-B2D6-8CE4-CABA235A27E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0305049"/>
      </p:ext>
    </p:extLst>
  </p:cSld>
  <p:clrMapOvr>
    <a:masterClrMapping/>
  </p:clrMapOvr>
  <mc:AlternateContent xmlns:mc="http://schemas.openxmlformats.org/markup-compatibility/2006">
    <mc:Choice xmlns:p14="http://schemas.microsoft.com/office/powerpoint/2010/main" Requires="p14">
      <p:transition spd="slow" p14:dur="2000" advTm="5877"/>
    </mc:Choice>
    <mc:Fallback>
      <p:transition spd="slow" advTm="58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DA8E3-B995-18EE-8CD8-52B4D1A2EF26}"/>
              </a:ext>
            </a:extLst>
          </p:cNvPr>
          <p:cNvSpPr>
            <a:spLocks noGrp="1"/>
          </p:cNvSpPr>
          <p:nvPr>
            <p:ph type="title"/>
          </p:nvPr>
        </p:nvSpPr>
        <p:spPr/>
        <p:txBody>
          <a:bodyPr/>
          <a:lstStyle/>
          <a:p>
            <a:r>
              <a:rPr lang="en-US" dirty="0"/>
              <a:t>Top 5 Hosts With The Most Reviews</a:t>
            </a:r>
          </a:p>
        </p:txBody>
      </p:sp>
      <p:graphicFrame>
        <p:nvGraphicFramePr>
          <p:cNvPr id="4" name="Content Placeholder 3">
            <a:extLst>
              <a:ext uri="{FF2B5EF4-FFF2-40B4-BE49-F238E27FC236}">
                <a16:creationId xmlns:a16="http://schemas.microsoft.com/office/drawing/2014/main" id="{4CA17498-328C-DBF3-4018-CD682E85049E}"/>
              </a:ext>
            </a:extLst>
          </p:cNvPr>
          <p:cNvGraphicFramePr>
            <a:graphicFrameLocks noGrp="1"/>
          </p:cNvGraphicFramePr>
          <p:nvPr>
            <p:ph idx="1"/>
            <p:extLst>
              <p:ext uri="{D42A27DB-BD31-4B8C-83A1-F6EECF244321}">
                <p14:modId xmlns:p14="http://schemas.microsoft.com/office/powerpoint/2010/main" val="1500195676"/>
              </p:ext>
            </p:extLst>
          </p:nvPr>
        </p:nvGraphicFramePr>
        <p:xfrm>
          <a:off x="1478996" y="2667000"/>
          <a:ext cx="8532759" cy="2225040"/>
        </p:xfrm>
        <a:graphic>
          <a:graphicData uri="http://schemas.openxmlformats.org/drawingml/2006/table">
            <a:tbl>
              <a:tblPr firstRow="1" bandRow="1">
                <a:tableStyleId>{5C22544A-7EE6-4342-B048-85BDC9FD1C3A}</a:tableStyleId>
              </a:tblPr>
              <a:tblGrid>
                <a:gridCol w="3062319">
                  <a:extLst>
                    <a:ext uri="{9D8B030D-6E8A-4147-A177-3AD203B41FA5}">
                      <a16:colId xmlns:a16="http://schemas.microsoft.com/office/drawing/2014/main" val="4253811440"/>
                    </a:ext>
                  </a:extLst>
                </a:gridCol>
                <a:gridCol w="2965762">
                  <a:extLst>
                    <a:ext uri="{9D8B030D-6E8A-4147-A177-3AD203B41FA5}">
                      <a16:colId xmlns:a16="http://schemas.microsoft.com/office/drawing/2014/main" val="3084144059"/>
                    </a:ext>
                  </a:extLst>
                </a:gridCol>
                <a:gridCol w="2504678">
                  <a:extLst>
                    <a:ext uri="{9D8B030D-6E8A-4147-A177-3AD203B41FA5}">
                      <a16:colId xmlns:a16="http://schemas.microsoft.com/office/drawing/2014/main" val="1511489589"/>
                    </a:ext>
                  </a:extLst>
                </a:gridCol>
              </a:tblGrid>
              <a:tr h="370840">
                <a:tc>
                  <a:txBody>
                    <a:bodyPr/>
                    <a:lstStyle/>
                    <a:p>
                      <a:pPr algn="l"/>
                      <a:r>
                        <a:rPr lang="en-US" dirty="0"/>
                        <a:t>Host Name</a:t>
                      </a:r>
                    </a:p>
                  </a:txBody>
                  <a:tcPr/>
                </a:tc>
                <a:tc>
                  <a:txBody>
                    <a:bodyPr/>
                    <a:lstStyle/>
                    <a:p>
                      <a:pPr algn="l"/>
                      <a:r>
                        <a:rPr lang="en-US" dirty="0"/>
                        <a:t>Neighborhood</a:t>
                      </a:r>
                    </a:p>
                  </a:txBody>
                  <a:tcPr/>
                </a:tc>
                <a:tc>
                  <a:txBody>
                    <a:bodyPr/>
                    <a:lstStyle/>
                    <a:p>
                      <a:pPr algn="l"/>
                      <a:r>
                        <a:rPr lang="en-US" dirty="0"/>
                        <a:t>Total # of Reviews</a:t>
                      </a:r>
                    </a:p>
                  </a:txBody>
                  <a:tcPr/>
                </a:tc>
                <a:extLst>
                  <a:ext uri="{0D108BD9-81ED-4DB2-BD59-A6C34878D82A}">
                    <a16:rowId xmlns:a16="http://schemas.microsoft.com/office/drawing/2014/main" val="3773795816"/>
                  </a:ext>
                </a:extLst>
              </a:tr>
              <a:tr h="370840">
                <a:tc>
                  <a:txBody>
                    <a:bodyPr/>
                    <a:lstStyle/>
                    <a:p>
                      <a:pPr algn="l"/>
                      <a:r>
                        <a:rPr lang="en-US" dirty="0"/>
                        <a:t>Maya</a:t>
                      </a:r>
                    </a:p>
                  </a:txBody>
                  <a:tcPr/>
                </a:tc>
                <a:tc>
                  <a:txBody>
                    <a:bodyPr/>
                    <a:lstStyle/>
                    <a:p>
                      <a:pPr algn="l"/>
                      <a:r>
                        <a:rPr lang="en-US" dirty="0"/>
                        <a:t>Queens</a:t>
                      </a:r>
                    </a:p>
                  </a:txBody>
                  <a:tcPr/>
                </a:tc>
                <a:tc>
                  <a:txBody>
                    <a:bodyPr/>
                    <a:lstStyle/>
                    <a:p>
                      <a:pPr algn="l"/>
                      <a:r>
                        <a:rPr lang="en-US" dirty="0"/>
                        <a:t>227</a:t>
                      </a:r>
                    </a:p>
                  </a:txBody>
                  <a:tcPr/>
                </a:tc>
                <a:extLst>
                  <a:ext uri="{0D108BD9-81ED-4DB2-BD59-A6C34878D82A}">
                    <a16:rowId xmlns:a16="http://schemas.microsoft.com/office/drawing/2014/main" val="2247188800"/>
                  </a:ext>
                </a:extLst>
              </a:tr>
              <a:tr h="370840">
                <a:tc>
                  <a:txBody>
                    <a:bodyPr/>
                    <a:lstStyle/>
                    <a:p>
                      <a:pPr algn="l"/>
                      <a:r>
                        <a:rPr lang="en-US" dirty="0"/>
                        <a:t>Brooklyn&amp;   Breakfast    -Len-</a:t>
                      </a:r>
                    </a:p>
                  </a:txBody>
                  <a:tcPr/>
                </a:tc>
                <a:tc>
                  <a:txBody>
                    <a:bodyPr/>
                    <a:lstStyle/>
                    <a:p>
                      <a:pPr algn="l"/>
                      <a:r>
                        <a:rPr lang="en-US" dirty="0"/>
                        <a:t>Brooklyn</a:t>
                      </a:r>
                    </a:p>
                  </a:txBody>
                  <a:tcPr/>
                </a:tc>
                <a:tc>
                  <a:txBody>
                    <a:bodyPr/>
                    <a:lstStyle/>
                    <a:p>
                      <a:pPr algn="l"/>
                      <a:r>
                        <a:rPr lang="en-US" dirty="0"/>
                        <a:t>220</a:t>
                      </a:r>
                    </a:p>
                  </a:txBody>
                  <a:tcPr/>
                </a:tc>
                <a:extLst>
                  <a:ext uri="{0D108BD9-81ED-4DB2-BD59-A6C34878D82A}">
                    <a16:rowId xmlns:a16="http://schemas.microsoft.com/office/drawing/2014/main" val="797409467"/>
                  </a:ext>
                </a:extLst>
              </a:tr>
              <a:tr h="370840">
                <a:tc>
                  <a:txBody>
                    <a:bodyPr/>
                    <a:lstStyle/>
                    <a:p>
                      <a:pPr algn="l"/>
                      <a:r>
                        <a:rPr lang="en-US" dirty="0"/>
                        <a:t>Danielle</a:t>
                      </a:r>
                    </a:p>
                  </a:txBody>
                  <a:tcPr/>
                </a:tc>
                <a:tc>
                  <a:txBody>
                    <a:bodyPr/>
                    <a:lstStyle/>
                    <a:p>
                      <a:pPr algn="l"/>
                      <a:r>
                        <a:rPr lang="en-US" dirty="0"/>
                        <a:t>Queens</a:t>
                      </a:r>
                    </a:p>
                  </a:txBody>
                  <a:tcPr/>
                </a:tc>
                <a:tc>
                  <a:txBody>
                    <a:bodyPr/>
                    <a:lstStyle/>
                    <a:p>
                      <a:pPr algn="l"/>
                      <a:r>
                        <a:rPr lang="en-US" dirty="0"/>
                        <a:t>201</a:t>
                      </a:r>
                    </a:p>
                  </a:txBody>
                  <a:tcPr/>
                </a:tc>
                <a:extLst>
                  <a:ext uri="{0D108BD9-81ED-4DB2-BD59-A6C34878D82A}">
                    <a16:rowId xmlns:a16="http://schemas.microsoft.com/office/drawing/2014/main" val="3716200843"/>
                  </a:ext>
                </a:extLst>
              </a:tr>
              <a:tr h="370840">
                <a:tc>
                  <a:txBody>
                    <a:bodyPr/>
                    <a:lstStyle/>
                    <a:p>
                      <a:pPr algn="l"/>
                      <a:r>
                        <a:rPr lang="en-US" dirty="0"/>
                        <a:t>Yasu &amp; Akiko</a:t>
                      </a:r>
                    </a:p>
                  </a:txBody>
                  <a:tcPr/>
                </a:tc>
                <a:tc>
                  <a:txBody>
                    <a:bodyPr/>
                    <a:lstStyle/>
                    <a:p>
                      <a:pPr algn="l"/>
                      <a:r>
                        <a:rPr lang="en-US" dirty="0"/>
                        <a:t>Manhattan</a:t>
                      </a:r>
                    </a:p>
                  </a:txBody>
                  <a:tcPr/>
                </a:tc>
                <a:tc>
                  <a:txBody>
                    <a:bodyPr/>
                    <a:lstStyle/>
                    <a:p>
                      <a:pPr algn="l"/>
                      <a:r>
                        <a:rPr lang="en-US" dirty="0"/>
                        <a:t>197</a:t>
                      </a:r>
                    </a:p>
                  </a:txBody>
                  <a:tcPr/>
                </a:tc>
                <a:extLst>
                  <a:ext uri="{0D108BD9-81ED-4DB2-BD59-A6C34878D82A}">
                    <a16:rowId xmlns:a16="http://schemas.microsoft.com/office/drawing/2014/main" val="572393017"/>
                  </a:ext>
                </a:extLst>
              </a:tr>
              <a:tr h="370840">
                <a:tc>
                  <a:txBody>
                    <a:bodyPr/>
                    <a:lstStyle/>
                    <a:p>
                      <a:pPr algn="l"/>
                      <a:r>
                        <a:rPr lang="en-US" dirty="0"/>
                        <a:t>Brady</a:t>
                      </a:r>
                    </a:p>
                  </a:txBody>
                  <a:tcPr/>
                </a:tc>
                <a:tc>
                  <a:txBody>
                    <a:bodyPr/>
                    <a:lstStyle/>
                    <a:p>
                      <a:pPr algn="l"/>
                      <a:r>
                        <a:rPr lang="en-US" dirty="0"/>
                        <a:t>Brooklyn</a:t>
                      </a:r>
                    </a:p>
                  </a:txBody>
                  <a:tcPr/>
                </a:tc>
                <a:tc>
                  <a:txBody>
                    <a:bodyPr/>
                    <a:lstStyle/>
                    <a:p>
                      <a:pPr algn="l"/>
                      <a:r>
                        <a:rPr lang="en-US" dirty="0"/>
                        <a:t>181</a:t>
                      </a:r>
                    </a:p>
                  </a:txBody>
                  <a:tcPr/>
                </a:tc>
                <a:extLst>
                  <a:ext uri="{0D108BD9-81ED-4DB2-BD59-A6C34878D82A}">
                    <a16:rowId xmlns:a16="http://schemas.microsoft.com/office/drawing/2014/main" val="2011170453"/>
                  </a:ext>
                </a:extLst>
              </a:tr>
            </a:tbl>
          </a:graphicData>
        </a:graphic>
      </p:graphicFrame>
      <p:pic>
        <p:nvPicPr>
          <p:cNvPr id="16" name="Audio 15">
            <a:hlinkClick r:id="" action="ppaction://media"/>
            <a:extLst>
              <a:ext uri="{FF2B5EF4-FFF2-40B4-BE49-F238E27FC236}">
                <a16:creationId xmlns:a16="http://schemas.microsoft.com/office/drawing/2014/main" id="{9D92FE98-C61F-87F2-143F-71A4AF21035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13558093"/>
      </p:ext>
    </p:extLst>
  </p:cSld>
  <p:clrMapOvr>
    <a:masterClrMapping/>
  </p:clrMapOvr>
  <mc:AlternateContent xmlns:mc="http://schemas.openxmlformats.org/markup-compatibility/2006">
    <mc:Choice xmlns:p14="http://schemas.microsoft.com/office/powerpoint/2010/main" Requires="p14">
      <p:transition spd="slow" p14:dur="2000" advTm="97062"/>
    </mc:Choice>
    <mc:Fallback>
      <p:transition spd="slow" advTm="970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FE596-1D79-4AF0-5730-98B4D65EB595}"/>
              </a:ext>
            </a:extLst>
          </p:cNvPr>
          <p:cNvSpPr>
            <a:spLocks noGrp="1"/>
          </p:cNvSpPr>
          <p:nvPr>
            <p:ph type="title"/>
          </p:nvPr>
        </p:nvSpPr>
        <p:spPr>
          <a:xfrm>
            <a:off x="1442747" y="0"/>
            <a:ext cx="10018713" cy="1752599"/>
          </a:xfrm>
        </p:spPr>
        <p:txBody>
          <a:bodyPr/>
          <a:lstStyle/>
          <a:p>
            <a:r>
              <a:rPr lang="en-US" dirty="0"/>
              <a:t>Busiest Hosts and Why?</a:t>
            </a:r>
          </a:p>
        </p:txBody>
      </p:sp>
      <p:graphicFrame>
        <p:nvGraphicFramePr>
          <p:cNvPr id="4" name="Content Placeholder 3">
            <a:extLst>
              <a:ext uri="{FF2B5EF4-FFF2-40B4-BE49-F238E27FC236}">
                <a16:creationId xmlns:a16="http://schemas.microsoft.com/office/drawing/2014/main" id="{14482FC4-FC22-6D9C-5F3E-A9D5A0281820}"/>
              </a:ext>
            </a:extLst>
          </p:cNvPr>
          <p:cNvGraphicFramePr>
            <a:graphicFrameLocks noGrp="1"/>
          </p:cNvGraphicFramePr>
          <p:nvPr>
            <p:ph idx="1"/>
            <p:extLst>
              <p:ext uri="{D42A27DB-BD31-4B8C-83A1-F6EECF244321}">
                <p14:modId xmlns:p14="http://schemas.microsoft.com/office/powerpoint/2010/main" val="63867539"/>
              </p:ext>
            </p:extLst>
          </p:nvPr>
        </p:nvGraphicFramePr>
        <p:xfrm>
          <a:off x="811252" y="1752599"/>
          <a:ext cx="4974406" cy="4397866"/>
        </p:xfrm>
        <a:graphic>
          <a:graphicData uri="http://schemas.openxmlformats.org/drawingml/2006/table">
            <a:tbl>
              <a:tblPr firstRow="1" bandRow="1">
                <a:tableStyleId>{5C22544A-7EE6-4342-B048-85BDC9FD1C3A}</a:tableStyleId>
              </a:tblPr>
              <a:tblGrid>
                <a:gridCol w="1356174">
                  <a:extLst>
                    <a:ext uri="{9D8B030D-6E8A-4147-A177-3AD203B41FA5}">
                      <a16:colId xmlns:a16="http://schemas.microsoft.com/office/drawing/2014/main" val="3134474311"/>
                    </a:ext>
                  </a:extLst>
                </a:gridCol>
                <a:gridCol w="3618232">
                  <a:extLst>
                    <a:ext uri="{9D8B030D-6E8A-4147-A177-3AD203B41FA5}">
                      <a16:colId xmlns:a16="http://schemas.microsoft.com/office/drawing/2014/main" val="1829716212"/>
                    </a:ext>
                  </a:extLst>
                </a:gridCol>
              </a:tblGrid>
              <a:tr h="399806">
                <a:tc>
                  <a:txBody>
                    <a:bodyPr/>
                    <a:lstStyle/>
                    <a:p>
                      <a:r>
                        <a:rPr lang="en-US" dirty="0"/>
                        <a:t>Host Name</a:t>
                      </a:r>
                    </a:p>
                  </a:txBody>
                  <a:tcPr/>
                </a:tc>
                <a:tc>
                  <a:txBody>
                    <a:bodyPr/>
                    <a:lstStyle/>
                    <a:p>
                      <a:r>
                        <a:rPr lang="en-US" dirty="0"/>
                        <a:t>Average Reviews per Month</a:t>
                      </a:r>
                    </a:p>
                  </a:txBody>
                  <a:tcPr/>
                </a:tc>
                <a:extLst>
                  <a:ext uri="{0D108BD9-81ED-4DB2-BD59-A6C34878D82A}">
                    <a16:rowId xmlns:a16="http://schemas.microsoft.com/office/drawing/2014/main" val="3165147694"/>
                  </a:ext>
                </a:extLst>
              </a:tr>
              <a:tr h="399806">
                <a:tc>
                  <a:txBody>
                    <a:bodyPr/>
                    <a:lstStyle/>
                    <a:p>
                      <a:r>
                        <a:rPr lang="en-US" dirty="0"/>
                        <a:t>Louann</a:t>
                      </a:r>
                    </a:p>
                  </a:txBody>
                  <a:tcPr/>
                </a:tc>
                <a:tc>
                  <a:txBody>
                    <a:bodyPr/>
                    <a:lstStyle/>
                    <a:p>
                      <a:r>
                        <a:rPr lang="en-US" dirty="0"/>
                        <a:t>20.9</a:t>
                      </a:r>
                    </a:p>
                  </a:txBody>
                  <a:tcPr/>
                </a:tc>
                <a:extLst>
                  <a:ext uri="{0D108BD9-81ED-4DB2-BD59-A6C34878D82A}">
                    <a16:rowId xmlns:a16="http://schemas.microsoft.com/office/drawing/2014/main" val="969403992"/>
                  </a:ext>
                </a:extLst>
              </a:tr>
              <a:tr h="399806">
                <a:tc>
                  <a:txBody>
                    <a:bodyPr/>
                    <a:lstStyle/>
                    <a:p>
                      <a:r>
                        <a:rPr lang="en-US" dirty="0" err="1"/>
                        <a:t>Nalicia</a:t>
                      </a:r>
                      <a:endParaRPr lang="en-US" dirty="0"/>
                    </a:p>
                  </a:txBody>
                  <a:tcPr/>
                </a:tc>
                <a:tc>
                  <a:txBody>
                    <a:bodyPr/>
                    <a:lstStyle/>
                    <a:p>
                      <a:r>
                        <a:rPr lang="en-US" dirty="0"/>
                        <a:t>18.1</a:t>
                      </a:r>
                    </a:p>
                  </a:txBody>
                  <a:tcPr/>
                </a:tc>
                <a:extLst>
                  <a:ext uri="{0D108BD9-81ED-4DB2-BD59-A6C34878D82A}">
                    <a16:rowId xmlns:a16="http://schemas.microsoft.com/office/drawing/2014/main" val="1580346923"/>
                  </a:ext>
                </a:extLst>
              </a:tr>
              <a:tr h="399806">
                <a:tc>
                  <a:txBody>
                    <a:bodyPr/>
                    <a:lstStyle/>
                    <a:p>
                      <a:r>
                        <a:rPr lang="en-US" dirty="0"/>
                        <a:t>Brent</a:t>
                      </a:r>
                    </a:p>
                  </a:txBody>
                  <a:tcPr/>
                </a:tc>
                <a:tc>
                  <a:txBody>
                    <a:bodyPr/>
                    <a:lstStyle/>
                    <a:p>
                      <a:r>
                        <a:rPr lang="en-US" dirty="0"/>
                        <a:t>15.8</a:t>
                      </a:r>
                    </a:p>
                  </a:txBody>
                  <a:tcPr/>
                </a:tc>
                <a:extLst>
                  <a:ext uri="{0D108BD9-81ED-4DB2-BD59-A6C34878D82A}">
                    <a16:rowId xmlns:a16="http://schemas.microsoft.com/office/drawing/2014/main" val="12933029"/>
                  </a:ext>
                </a:extLst>
              </a:tr>
              <a:tr h="399806">
                <a:tc>
                  <a:txBody>
                    <a:bodyPr/>
                    <a:lstStyle/>
                    <a:p>
                      <a:r>
                        <a:rPr lang="en-US" dirty="0"/>
                        <a:t>Dona</a:t>
                      </a:r>
                    </a:p>
                  </a:txBody>
                  <a:tcPr/>
                </a:tc>
                <a:tc>
                  <a:txBody>
                    <a:bodyPr/>
                    <a:lstStyle/>
                    <a:p>
                      <a:r>
                        <a:rPr lang="en-US" dirty="0"/>
                        <a:t>14.0</a:t>
                      </a:r>
                    </a:p>
                  </a:txBody>
                  <a:tcPr/>
                </a:tc>
                <a:extLst>
                  <a:ext uri="{0D108BD9-81ED-4DB2-BD59-A6C34878D82A}">
                    <a16:rowId xmlns:a16="http://schemas.microsoft.com/office/drawing/2014/main" val="2154403711"/>
                  </a:ext>
                </a:extLst>
              </a:tr>
              <a:tr h="399806">
                <a:tc>
                  <a:txBody>
                    <a:bodyPr/>
                    <a:lstStyle/>
                    <a:p>
                      <a:r>
                        <a:rPr lang="en-US" dirty="0"/>
                        <a:t>Row NYC</a:t>
                      </a:r>
                    </a:p>
                  </a:txBody>
                  <a:tcPr/>
                </a:tc>
                <a:tc>
                  <a:txBody>
                    <a:bodyPr/>
                    <a:lstStyle/>
                    <a:p>
                      <a:r>
                        <a:rPr lang="en-US" dirty="0"/>
                        <a:t>14.0</a:t>
                      </a:r>
                    </a:p>
                  </a:txBody>
                  <a:tcPr/>
                </a:tc>
                <a:extLst>
                  <a:ext uri="{0D108BD9-81ED-4DB2-BD59-A6C34878D82A}">
                    <a16:rowId xmlns:a16="http://schemas.microsoft.com/office/drawing/2014/main" val="1595246915"/>
                  </a:ext>
                </a:extLst>
              </a:tr>
              <a:tr h="399806">
                <a:tc>
                  <a:txBody>
                    <a:bodyPr/>
                    <a:lstStyle/>
                    <a:p>
                      <a:r>
                        <a:rPr lang="en-US" dirty="0"/>
                        <a:t>Danielle</a:t>
                      </a:r>
                    </a:p>
                  </a:txBody>
                  <a:tcPr/>
                </a:tc>
                <a:tc>
                  <a:txBody>
                    <a:bodyPr/>
                    <a:lstStyle/>
                    <a:p>
                      <a:r>
                        <a:rPr lang="en-US" dirty="0"/>
                        <a:t>13.6</a:t>
                      </a:r>
                    </a:p>
                  </a:txBody>
                  <a:tcPr/>
                </a:tc>
                <a:extLst>
                  <a:ext uri="{0D108BD9-81ED-4DB2-BD59-A6C34878D82A}">
                    <a16:rowId xmlns:a16="http://schemas.microsoft.com/office/drawing/2014/main" val="969222939"/>
                  </a:ext>
                </a:extLst>
              </a:tr>
              <a:tr h="399806">
                <a:tc>
                  <a:txBody>
                    <a:bodyPr/>
                    <a:lstStyle/>
                    <a:p>
                      <a:r>
                        <a:rPr lang="en-US" dirty="0"/>
                        <a:t>Aisling</a:t>
                      </a:r>
                    </a:p>
                  </a:txBody>
                  <a:tcPr/>
                </a:tc>
                <a:tc>
                  <a:txBody>
                    <a:bodyPr/>
                    <a:lstStyle/>
                    <a:p>
                      <a:r>
                        <a:rPr lang="en-US" dirty="0"/>
                        <a:t>13.4</a:t>
                      </a:r>
                    </a:p>
                  </a:txBody>
                  <a:tcPr/>
                </a:tc>
                <a:extLst>
                  <a:ext uri="{0D108BD9-81ED-4DB2-BD59-A6C34878D82A}">
                    <a16:rowId xmlns:a16="http://schemas.microsoft.com/office/drawing/2014/main" val="1090662448"/>
                  </a:ext>
                </a:extLst>
              </a:tr>
              <a:tr h="399806">
                <a:tc>
                  <a:txBody>
                    <a:bodyPr/>
                    <a:lstStyle/>
                    <a:p>
                      <a:r>
                        <a:rPr lang="en-US" dirty="0"/>
                        <a:t>Stephanie</a:t>
                      </a:r>
                    </a:p>
                  </a:txBody>
                  <a:tcPr/>
                </a:tc>
                <a:tc>
                  <a:txBody>
                    <a:bodyPr/>
                    <a:lstStyle/>
                    <a:p>
                      <a:r>
                        <a:rPr lang="en-US" dirty="0"/>
                        <a:t>13.3</a:t>
                      </a:r>
                    </a:p>
                  </a:txBody>
                  <a:tcPr/>
                </a:tc>
                <a:extLst>
                  <a:ext uri="{0D108BD9-81ED-4DB2-BD59-A6C34878D82A}">
                    <a16:rowId xmlns:a16="http://schemas.microsoft.com/office/drawing/2014/main" val="3962101358"/>
                  </a:ext>
                </a:extLst>
              </a:tr>
              <a:tr h="399806">
                <a:tc>
                  <a:txBody>
                    <a:bodyPr/>
                    <a:lstStyle/>
                    <a:p>
                      <a:r>
                        <a:rPr lang="en-US" dirty="0"/>
                        <a:t>Malini</a:t>
                      </a:r>
                    </a:p>
                  </a:txBody>
                  <a:tcPr/>
                </a:tc>
                <a:tc>
                  <a:txBody>
                    <a:bodyPr/>
                    <a:lstStyle/>
                    <a:p>
                      <a:r>
                        <a:rPr lang="en-US" dirty="0"/>
                        <a:t>13.2</a:t>
                      </a:r>
                    </a:p>
                  </a:txBody>
                  <a:tcPr/>
                </a:tc>
                <a:extLst>
                  <a:ext uri="{0D108BD9-81ED-4DB2-BD59-A6C34878D82A}">
                    <a16:rowId xmlns:a16="http://schemas.microsoft.com/office/drawing/2014/main" val="60950288"/>
                  </a:ext>
                </a:extLst>
              </a:tr>
              <a:tr h="399806">
                <a:tc>
                  <a:txBody>
                    <a:bodyPr/>
                    <a:lstStyle/>
                    <a:p>
                      <a:r>
                        <a:rPr lang="en-US" dirty="0"/>
                        <a:t>Ben</a:t>
                      </a:r>
                    </a:p>
                  </a:txBody>
                  <a:tcPr/>
                </a:tc>
                <a:tc>
                  <a:txBody>
                    <a:bodyPr/>
                    <a:lstStyle/>
                    <a:p>
                      <a:r>
                        <a:rPr lang="en-US" dirty="0"/>
                        <a:t>13.1</a:t>
                      </a:r>
                    </a:p>
                  </a:txBody>
                  <a:tcPr/>
                </a:tc>
                <a:extLst>
                  <a:ext uri="{0D108BD9-81ED-4DB2-BD59-A6C34878D82A}">
                    <a16:rowId xmlns:a16="http://schemas.microsoft.com/office/drawing/2014/main" val="3588621987"/>
                  </a:ext>
                </a:extLst>
              </a:tr>
            </a:tbl>
          </a:graphicData>
        </a:graphic>
      </p:graphicFrame>
      <p:pic>
        <p:nvPicPr>
          <p:cNvPr id="6" name="Picture 5">
            <a:extLst>
              <a:ext uri="{FF2B5EF4-FFF2-40B4-BE49-F238E27FC236}">
                <a16:creationId xmlns:a16="http://schemas.microsoft.com/office/drawing/2014/main" id="{DE73B7A7-591B-394E-AA91-1BCF28DADD6E}"/>
              </a:ext>
            </a:extLst>
          </p:cNvPr>
          <p:cNvPicPr>
            <a:picLocks noChangeAspect="1"/>
          </p:cNvPicPr>
          <p:nvPr/>
        </p:nvPicPr>
        <p:blipFill>
          <a:blip r:embed="rId5"/>
          <a:stretch>
            <a:fillRect/>
          </a:stretch>
        </p:blipFill>
        <p:spPr>
          <a:xfrm>
            <a:off x="6096000" y="1752599"/>
            <a:ext cx="5907578" cy="4397863"/>
          </a:xfrm>
          <a:prstGeom prst="rect">
            <a:avLst/>
          </a:prstGeom>
        </p:spPr>
      </p:pic>
      <p:pic>
        <p:nvPicPr>
          <p:cNvPr id="36" name="Audio 35">
            <a:hlinkClick r:id="" action="ppaction://media"/>
            <a:extLst>
              <a:ext uri="{FF2B5EF4-FFF2-40B4-BE49-F238E27FC236}">
                <a16:creationId xmlns:a16="http://schemas.microsoft.com/office/drawing/2014/main" id="{CFE85FF7-EAA6-6EF7-8FF0-36164614C4F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432760" y="4718304"/>
            <a:ext cx="2057400" cy="2057400"/>
          </a:xfrm>
          <a:prstGeom prst="ellipse">
            <a:avLst/>
          </a:prstGeom>
        </p:spPr>
      </p:pic>
    </p:spTree>
    <p:extLst>
      <p:ext uri="{BB962C8B-B14F-4D97-AF65-F5344CB8AC3E}">
        <p14:creationId xmlns:p14="http://schemas.microsoft.com/office/powerpoint/2010/main" val="2957736831"/>
      </p:ext>
    </p:extLst>
  </p:cSld>
  <p:clrMapOvr>
    <a:masterClrMapping/>
  </p:clrMapOvr>
  <mc:AlternateContent xmlns:mc="http://schemas.openxmlformats.org/markup-compatibility/2006">
    <mc:Choice xmlns:p14="http://schemas.microsoft.com/office/powerpoint/2010/main" Requires="p14">
      <p:transition spd="slow" p14:dur="2000" advTm="47286"/>
    </mc:Choice>
    <mc:Fallback>
      <p:transition spd="slow" advTm="472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F8CDC-4773-C507-8C3B-4B92C97E5BCB}"/>
              </a:ext>
            </a:extLst>
          </p:cNvPr>
          <p:cNvSpPr>
            <a:spLocks noGrp="1"/>
          </p:cNvSpPr>
          <p:nvPr>
            <p:ph type="title"/>
          </p:nvPr>
        </p:nvSpPr>
        <p:spPr/>
        <p:txBody>
          <a:bodyPr/>
          <a:lstStyle/>
          <a:p>
            <a:r>
              <a:rPr lang="en-US" dirty="0"/>
              <a:t>Average Price of New York City Neighborhoods</a:t>
            </a:r>
          </a:p>
        </p:txBody>
      </p:sp>
      <p:sp>
        <p:nvSpPr>
          <p:cNvPr id="3" name="Content Placeholder 2">
            <a:extLst>
              <a:ext uri="{FF2B5EF4-FFF2-40B4-BE49-F238E27FC236}">
                <a16:creationId xmlns:a16="http://schemas.microsoft.com/office/drawing/2014/main" id="{80DE623F-DA5F-40F4-F352-6BAE57FC2D5D}"/>
              </a:ext>
            </a:extLst>
          </p:cNvPr>
          <p:cNvSpPr>
            <a:spLocks noGrp="1"/>
          </p:cNvSpPr>
          <p:nvPr>
            <p:ph idx="1"/>
          </p:nvPr>
        </p:nvSpPr>
        <p:spPr/>
        <p:txBody>
          <a:bodyPr/>
          <a:lstStyle/>
          <a:p>
            <a:pPr marL="457200" indent="-457200">
              <a:buFont typeface="+mj-lt"/>
              <a:buAutoNum type="arabicPeriod"/>
            </a:pPr>
            <a:r>
              <a:rPr lang="en-US" dirty="0"/>
              <a:t>Manhattan - $146</a:t>
            </a:r>
          </a:p>
          <a:p>
            <a:pPr marL="457200" indent="-457200">
              <a:buFont typeface="+mj-lt"/>
              <a:buAutoNum type="arabicPeriod"/>
            </a:pPr>
            <a:r>
              <a:rPr lang="en-US" dirty="0"/>
              <a:t>Brooklyn - $106</a:t>
            </a:r>
          </a:p>
          <a:p>
            <a:pPr marL="457200" indent="-457200">
              <a:buFont typeface="+mj-lt"/>
              <a:buAutoNum type="arabicPeriod"/>
            </a:pPr>
            <a:r>
              <a:rPr lang="en-US" dirty="0"/>
              <a:t>Staten Island - $89.20</a:t>
            </a:r>
          </a:p>
          <a:p>
            <a:pPr marL="457200" indent="-457200">
              <a:buFont typeface="+mj-lt"/>
              <a:buAutoNum type="arabicPeriod"/>
            </a:pPr>
            <a:r>
              <a:rPr lang="en-US" dirty="0"/>
              <a:t>Queens - $88.90</a:t>
            </a:r>
          </a:p>
          <a:p>
            <a:pPr marL="457200" indent="-457200">
              <a:buFont typeface="+mj-lt"/>
              <a:buAutoNum type="arabicPeriod"/>
            </a:pPr>
            <a:r>
              <a:rPr lang="en-US" dirty="0"/>
              <a:t>Bronx - $77.40</a:t>
            </a:r>
          </a:p>
        </p:txBody>
      </p:sp>
      <p:pic>
        <p:nvPicPr>
          <p:cNvPr id="11" name="Audio 10">
            <a:hlinkClick r:id="" action="ppaction://media"/>
            <a:extLst>
              <a:ext uri="{FF2B5EF4-FFF2-40B4-BE49-F238E27FC236}">
                <a16:creationId xmlns:a16="http://schemas.microsoft.com/office/drawing/2014/main" id="{433601F1-098E-2E28-DE42-03D4CF41035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94949418"/>
      </p:ext>
    </p:extLst>
  </p:cSld>
  <p:clrMapOvr>
    <a:masterClrMapping/>
  </p:clrMapOvr>
  <mc:AlternateContent xmlns:mc="http://schemas.openxmlformats.org/markup-compatibility/2006">
    <mc:Choice xmlns:p14="http://schemas.microsoft.com/office/powerpoint/2010/main" Requires="p14">
      <p:transition spd="slow" p14:dur="2000" advTm="27190"/>
    </mc:Choice>
    <mc:Fallback>
      <p:transition spd="slow" advTm="27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E6543-283F-E90C-4D51-016D41BCBC57}"/>
              </a:ext>
            </a:extLst>
          </p:cNvPr>
          <p:cNvSpPr>
            <a:spLocks noGrp="1"/>
          </p:cNvSpPr>
          <p:nvPr>
            <p:ph type="title"/>
          </p:nvPr>
        </p:nvSpPr>
        <p:spPr>
          <a:xfrm>
            <a:off x="1553486" y="195349"/>
            <a:ext cx="10018713" cy="1752599"/>
          </a:xfrm>
        </p:spPr>
        <p:txBody>
          <a:bodyPr>
            <a:normAutofit/>
          </a:bodyPr>
          <a:lstStyle/>
          <a:p>
            <a:r>
              <a:rPr lang="en-US" dirty="0"/>
              <a:t>Price Differences Between Manhattan and Brooklyn for Similar Listings</a:t>
            </a:r>
          </a:p>
        </p:txBody>
      </p:sp>
      <p:pic>
        <p:nvPicPr>
          <p:cNvPr id="9" name="Content Placeholder 8">
            <a:extLst>
              <a:ext uri="{FF2B5EF4-FFF2-40B4-BE49-F238E27FC236}">
                <a16:creationId xmlns:a16="http://schemas.microsoft.com/office/drawing/2014/main" id="{8D6EBD74-9501-AE56-8F94-7692EA5BF7A5}"/>
              </a:ext>
            </a:extLst>
          </p:cNvPr>
          <p:cNvPicPr>
            <a:picLocks noGrp="1" noChangeAspect="1"/>
          </p:cNvPicPr>
          <p:nvPr>
            <p:ph idx="1"/>
          </p:nvPr>
        </p:nvPicPr>
        <p:blipFill>
          <a:blip r:embed="rId5"/>
          <a:stretch>
            <a:fillRect/>
          </a:stretch>
        </p:blipFill>
        <p:spPr>
          <a:xfrm>
            <a:off x="4114697" y="1947948"/>
            <a:ext cx="4896290" cy="1373158"/>
          </a:xfrm>
        </p:spPr>
      </p:pic>
      <p:pic>
        <p:nvPicPr>
          <p:cNvPr id="11" name="Picture 10">
            <a:extLst>
              <a:ext uri="{FF2B5EF4-FFF2-40B4-BE49-F238E27FC236}">
                <a16:creationId xmlns:a16="http://schemas.microsoft.com/office/drawing/2014/main" id="{089461A2-9248-BF6D-643F-AEFEA3A7F4CB}"/>
              </a:ext>
            </a:extLst>
          </p:cNvPr>
          <p:cNvPicPr>
            <a:picLocks noChangeAspect="1"/>
          </p:cNvPicPr>
          <p:nvPr/>
        </p:nvPicPr>
        <p:blipFill>
          <a:blip r:embed="rId6"/>
          <a:stretch>
            <a:fillRect/>
          </a:stretch>
        </p:blipFill>
        <p:spPr>
          <a:xfrm>
            <a:off x="4114697" y="3321106"/>
            <a:ext cx="4896290" cy="3225333"/>
          </a:xfrm>
          <a:prstGeom prst="rect">
            <a:avLst/>
          </a:prstGeom>
        </p:spPr>
      </p:pic>
      <p:pic>
        <p:nvPicPr>
          <p:cNvPr id="27" name="Audio 26">
            <a:hlinkClick r:id="" action="ppaction://media"/>
            <a:extLst>
              <a:ext uri="{FF2B5EF4-FFF2-40B4-BE49-F238E27FC236}">
                <a16:creationId xmlns:a16="http://schemas.microsoft.com/office/drawing/2014/main" id="{F6E1E754-5A43-09A2-2B96-362E26FAFCB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16192777"/>
      </p:ext>
    </p:extLst>
  </p:cSld>
  <p:clrMapOvr>
    <a:masterClrMapping/>
  </p:clrMapOvr>
  <mc:AlternateContent xmlns:mc="http://schemas.openxmlformats.org/markup-compatibility/2006">
    <mc:Choice xmlns:p14="http://schemas.microsoft.com/office/powerpoint/2010/main" Requires="p14">
      <p:transition spd="slow" p14:dur="2000" advTm="39875"/>
    </mc:Choice>
    <mc:Fallback>
      <p:transition spd="slow" advTm="398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5C563-6F5E-566F-9718-AC860E63FFF4}"/>
              </a:ext>
            </a:extLst>
          </p:cNvPr>
          <p:cNvSpPr>
            <a:spLocks noGrp="1"/>
          </p:cNvSpPr>
          <p:nvPr>
            <p:ph type="title"/>
          </p:nvPr>
        </p:nvSpPr>
        <p:spPr>
          <a:xfrm>
            <a:off x="1467686" y="190500"/>
            <a:ext cx="10018713" cy="1752599"/>
          </a:xfrm>
        </p:spPr>
        <p:txBody>
          <a:bodyPr/>
          <a:lstStyle/>
          <a:p>
            <a:r>
              <a:rPr lang="en-US" dirty="0"/>
              <a:t>Price Based on Location</a:t>
            </a:r>
          </a:p>
        </p:txBody>
      </p:sp>
      <p:pic>
        <p:nvPicPr>
          <p:cNvPr id="8" name="Content Placeholder 7">
            <a:extLst>
              <a:ext uri="{FF2B5EF4-FFF2-40B4-BE49-F238E27FC236}">
                <a16:creationId xmlns:a16="http://schemas.microsoft.com/office/drawing/2014/main" id="{84AD3862-18A0-07EB-C420-0000DEB31614}"/>
              </a:ext>
            </a:extLst>
          </p:cNvPr>
          <p:cNvPicPr>
            <a:picLocks noGrp="1" noChangeAspect="1"/>
          </p:cNvPicPr>
          <p:nvPr>
            <p:ph sz="quarter" idx="4"/>
          </p:nvPr>
        </p:nvPicPr>
        <p:blipFill>
          <a:blip r:embed="rId5"/>
          <a:stretch>
            <a:fillRect/>
          </a:stretch>
        </p:blipFill>
        <p:spPr>
          <a:xfrm>
            <a:off x="7034055" y="1809749"/>
            <a:ext cx="4138250" cy="4191532"/>
          </a:xfrm>
        </p:spPr>
      </p:pic>
      <p:pic>
        <p:nvPicPr>
          <p:cNvPr id="9" name="Picture" descr="A map of the heat map&#10;&#10;Description automatically generated">
            <a:extLst>
              <a:ext uri="{FF2B5EF4-FFF2-40B4-BE49-F238E27FC236}">
                <a16:creationId xmlns:a16="http://schemas.microsoft.com/office/drawing/2014/main" id="{EE9C7474-B1C7-D303-6CC5-240E72EA1183}"/>
              </a:ext>
            </a:extLst>
          </p:cNvPr>
          <p:cNvPicPr>
            <a:picLocks noGrp="1"/>
          </p:cNvPicPr>
          <p:nvPr>
            <p:ph sz="half" idx="2"/>
          </p:nvPr>
        </p:nvPicPr>
        <p:blipFill>
          <a:blip r:embed="rId6"/>
          <a:stretch>
            <a:fillRect/>
          </a:stretch>
        </p:blipFill>
        <p:spPr bwMode="auto">
          <a:xfrm>
            <a:off x="1239488" y="1809749"/>
            <a:ext cx="4856512" cy="4050723"/>
          </a:xfrm>
          <a:prstGeom prst="rect">
            <a:avLst/>
          </a:prstGeom>
          <a:noFill/>
          <a:ln w="9525">
            <a:noFill/>
            <a:headEnd/>
            <a:tailEnd/>
          </a:ln>
        </p:spPr>
      </p:pic>
      <p:sp>
        <p:nvSpPr>
          <p:cNvPr id="11" name="TextBox 10">
            <a:extLst>
              <a:ext uri="{FF2B5EF4-FFF2-40B4-BE49-F238E27FC236}">
                <a16:creationId xmlns:a16="http://schemas.microsoft.com/office/drawing/2014/main" id="{77A82C2E-03C1-5F66-ED5C-3490DD706DD1}"/>
              </a:ext>
            </a:extLst>
          </p:cNvPr>
          <p:cNvSpPr txBox="1"/>
          <p:nvPr/>
        </p:nvSpPr>
        <p:spPr>
          <a:xfrm>
            <a:off x="6899564" y="6012452"/>
            <a:ext cx="5015068" cy="752855"/>
          </a:xfrm>
          <a:prstGeom prst="rect">
            <a:avLst/>
          </a:prstGeom>
          <a:noFill/>
        </p:spPr>
        <p:txBody>
          <a:bodyPr wrap="square">
            <a:spAutoFit/>
          </a:bodyPr>
          <a:lstStyle/>
          <a:p>
            <a:r>
              <a:rPr lang="en-US" sz="1400" dirty="0" err="1">
                <a:effectLst/>
              </a:rPr>
              <a:t>Luisrftc</a:t>
            </a:r>
            <a:r>
              <a:rPr lang="en-US" sz="1400" dirty="0">
                <a:effectLst/>
              </a:rPr>
              <a:t>. “Map of New York City, with Borders of the Regions and Labels.” </a:t>
            </a:r>
            <a:r>
              <a:rPr lang="en-US" sz="1400" i="1" dirty="0">
                <a:effectLst/>
              </a:rPr>
              <a:t>iStock</a:t>
            </a:r>
            <a:r>
              <a:rPr lang="en-US" sz="1400" dirty="0">
                <a:effectLst/>
              </a:rPr>
              <a:t>, 8 Aug. 2019, www.istockphoto.com/vector/map-of-new-york-city-gm1166829871-321569879. </a:t>
            </a:r>
          </a:p>
        </p:txBody>
      </p:sp>
      <p:pic>
        <p:nvPicPr>
          <p:cNvPr id="29" name="Audio 28">
            <a:hlinkClick r:id="" action="ppaction://media"/>
            <a:extLst>
              <a:ext uri="{FF2B5EF4-FFF2-40B4-BE49-F238E27FC236}">
                <a16:creationId xmlns:a16="http://schemas.microsoft.com/office/drawing/2014/main" id="{1948AFFA-3069-74FC-192B-D6925D32FBA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457699" y="4707907"/>
            <a:ext cx="2057400" cy="2057400"/>
          </a:xfrm>
          <a:prstGeom prst="ellipse">
            <a:avLst/>
          </a:prstGeom>
        </p:spPr>
      </p:pic>
    </p:spTree>
    <p:extLst>
      <p:ext uri="{BB962C8B-B14F-4D97-AF65-F5344CB8AC3E}">
        <p14:creationId xmlns:p14="http://schemas.microsoft.com/office/powerpoint/2010/main" val="2539421115"/>
      </p:ext>
    </p:extLst>
  </p:cSld>
  <p:clrMapOvr>
    <a:masterClrMapping/>
  </p:clrMapOvr>
  <mc:AlternateContent xmlns:mc="http://schemas.openxmlformats.org/markup-compatibility/2006">
    <mc:Choice xmlns:p14="http://schemas.microsoft.com/office/powerpoint/2010/main" Requires="p14">
      <p:transition spd="slow" p14:dur="2000" advTm="56556"/>
    </mc:Choice>
    <mc:Fallback>
      <p:transition spd="slow" advTm="565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E6543-283F-E90C-4D51-016D41BCBC57}"/>
              </a:ext>
            </a:extLst>
          </p:cNvPr>
          <p:cNvSpPr>
            <a:spLocks noGrp="1"/>
          </p:cNvSpPr>
          <p:nvPr>
            <p:ph type="title"/>
          </p:nvPr>
        </p:nvSpPr>
        <p:spPr>
          <a:xfrm>
            <a:off x="1484311" y="685800"/>
            <a:ext cx="10311449" cy="1752599"/>
          </a:xfrm>
        </p:spPr>
        <p:txBody>
          <a:bodyPr>
            <a:normAutofit fontScale="90000"/>
          </a:bodyPr>
          <a:lstStyle/>
          <a:p>
            <a:r>
              <a:rPr lang="en-US" dirty="0"/>
              <a:t>Price Differences Between Shared and Private Rooms</a:t>
            </a:r>
            <a:br>
              <a:rPr lang="en-US" dirty="0"/>
            </a:br>
            <a:endParaRPr lang="en-US" dirty="0"/>
          </a:p>
        </p:txBody>
      </p:sp>
      <p:pic>
        <p:nvPicPr>
          <p:cNvPr id="5" name="Content Placeholder 4">
            <a:extLst>
              <a:ext uri="{FF2B5EF4-FFF2-40B4-BE49-F238E27FC236}">
                <a16:creationId xmlns:a16="http://schemas.microsoft.com/office/drawing/2014/main" id="{BB9C52A1-47C3-6409-C147-EBB94E7A8F6D}"/>
              </a:ext>
            </a:extLst>
          </p:cNvPr>
          <p:cNvPicPr>
            <a:picLocks noGrp="1" noChangeAspect="1"/>
          </p:cNvPicPr>
          <p:nvPr>
            <p:ph idx="1"/>
          </p:nvPr>
        </p:nvPicPr>
        <p:blipFill>
          <a:blip r:embed="rId5"/>
          <a:stretch>
            <a:fillRect/>
          </a:stretch>
        </p:blipFill>
        <p:spPr>
          <a:xfrm>
            <a:off x="3927139" y="2091379"/>
            <a:ext cx="5501787" cy="4292796"/>
          </a:xfrm>
        </p:spPr>
      </p:pic>
      <p:pic>
        <p:nvPicPr>
          <p:cNvPr id="16" name="Audio 15">
            <a:hlinkClick r:id="" action="ppaction://media"/>
            <a:extLst>
              <a:ext uri="{FF2B5EF4-FFF2-40B4-BE49-F238E27FC236}">
                <a16:creationId xmlns:a16="http://schemas.microsoft.com/office/drawing/2014/main" id="{979CF9D5-5F2C-F247-A074-42F159E0BAF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32149414"/>
      </p:ext>
    </p:extLst>
  </p:cSld>
  <p:clrMapOvr>
    <a:masterClrMapping/>
  </p:clrMapOvr>
  <mc:AlternateContent xmlns:mc="http://schemas.openxmlformats.org/markup-compatibility/2006">
    <mc:Choice xmlns:p14="http://schemas.microsoft.com/office/powerpoint/2010/main" Requires="p14">
      <p:transition spd="slow" p14:dur="2000" advTm="36027"/>
    </mc:Choice>
    <mc:Fallback>
      <p:transition spd="slow" advTm="36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TM03457496[[fn=Parallax]]</Template>
  <TotalTime>349</TotalTime>
  <Words>1153</Words>
  <Application>Microsoft Office PowerPoint</Application>
  <PresentationFormat>Widescreen</PresentationFormat>
  <Paragraphs>89</Paragraphs>
  <Slides>9</Slides>
  <Notes>9</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Arial</vt:lpstr>
      <vt:lpstr>Corbel</vt:lpstr>
      <vt:lpstr>Parallax</vt:lpstr>
      <vt:lpstr>Group Project II: Regression Analysis and Business Insight Extraction with Publicly Accessible Airbnb Data </vt:lpstr>
      <vt:lpstr>Breakdown of Tasks</vt:lpstr>
      <vt:lpstr>Key Findings</vt:lpstr>
      <vt:lpstr>Top 5 Hosts With The Most Reviews</vt:lpstr>
      <vt:lpstr>Busiest Hosts and Why?</vt:lpstr>
      <vt:lpstr>Average Price of New York City Neighborhoods</vt:lpstr>
      <vt:lpstr>Price Differences Between Manhattan and Brooklyn for Similar Listings</vt:lpstr>
      <vt:lpstr>Price Based on Location</vt:lpstr>
      <vt:lpstr>Price Differences Between Shared and Private Rooms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Nicole Minor</dc:creator>
  <cp:lastModifiedBy>Nicole Minor</cp:lastModifiedBy>
  <cp:revision>1</cp:revision>
  <dcterms:created xsi:type="dcterms:W3CDTF">2024-07-14T14:28:33Z</dcterms:created>
  <dcterms:modified xsi:type="dcterms:W3CDTF">2024-07-14T20:17:41Z</dcterms:modified>
</cp:coreProperties>
</file>

<file path=docProps/thumbnail.jpeg>
</file>